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45" r:id="rId5"/>
    <p:sldMasterId id="2147483757" r:id="rId6"/>
    <p:sldMasterId id="2147483769" r:id="rId7"/>
    <p:sldMasterId id="2147483781" r:id="rId8"/>
    <p:sldMasterId id="2147483793" r:id="rId9"/>
    <p:sldMasterId id="2147483805" r:id="rId10"/>
    <p:sldMasterId id="2147483829" r:id="rId11"/>
  </p:sldMasterIdLst>
  <p:notesMasterIdLst>
    <p:notesMasterId r:id="rId41"/>
  </p:notesMasterIdLst>
  <p:handoutMasterIdLst>
    <p:handoutMasterId r:id="rId42"/>
  </p:handoutMasterIdLst>
  <p:sldIdLst>
    <p:sldId id="531" r:id="rId12"/>
    <p:sldId id="552" r:id="rId13"/>
    <p:sldId id="533" r:id="rId14"/>
    <p:sldId id="545" r:id="rId15"/>
    <p:sldId id="565" r:id="rId16"/>
    <p:sldId id="566" r:id="rId17"/>
    <p:sldId id="564" r:id="rId18"/>
    <p:sldId id="551" r:id="rId19"/>
    <p:sldId id="550" r:id="rId20"/>
    <p:sldId id="558" r:id="rId21"/>
    <p:sldId id="548" r:id="rId22"/>
    <p:sldId id="554" r:id="rId23"/>
    <p:sldId id="556" r:id="rId24"/>
    <p:sldId id="555" r:id="rId25"/>
    <p:sldId id="532" r:id="rId26"/>
    <p:sldId id="561" r:id="rId27"/>
    <p:sldId id="553" r:id="rId28"/>
    <p:sldId id="534" r:id="rId29"/>
    <p:sldId id="541" r:id="rId30"/>
    <p:sldId id="542" r:id="rId31"/>
    <p:sldId id="513" r:id="rId32"/>
    <p:sldId id="518" r:id="rId33"/>
    <p:sldId id="539" r:id="rId34"/>
    <p:sldId id="549" r:id="rId35"/>
    <p:sldId id="562" r:id="rId36"/>
    <p:sldId id="536" r:id="rId37"/>
    <p:sldId id="540" r:id="rId38"/>
    <p:sldId id="557" r:id="rId39"/>
    <p:sldId id="563" r:id="rId40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7" autoAdjust="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97F1-D7E7-4AE6-85EC-42D3BDB82B45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F9D3-33A6-4614-BE0B-C13DD1281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F9D3-33A6-4614-BE0B-C13DD1281C1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2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1214438"/>
            <a:ext cx="4371975" cy="32781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8950C-42D0-4683-AA04-7A5E5209B2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135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FE93-9133-414C-AB27-1FBE98D2B7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0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D8475-17CD-4743-B1C6-D379356279F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12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B195E-A95B-4DB2-B609-90BE1788CB8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82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EC5FE-07AA-4D96-8A9A-462C1455D36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82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DB732-E0B0-4166-B939-D4BADD6C0E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3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6C3B-6CBD-4A64-8E6B-648C441E3D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531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8BB37-958B-447F-90CA-0E853BDA3FA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69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7619-64F2-4CD4-897C-C507C80281C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15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80DBE-BDD7-42DB-B44D-14A9BE1AE4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D2E4-D15F-4B46-AD82-32000377DC0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2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F32E3-4167-473E-B9CF-E505796F60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132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2644C-DE13-411E-8CC3-DE074E157E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5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7FAD4-1D5D-4382-9CBA-9C8DCB1225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45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2EAA-9ECD-4980-B4CB-13408DDFFF3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8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EDA11-1E90-4A1F-BDBD-2C654EBFEE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462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BC33D-AA02-4056-AC51-2099A2D828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103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8CF5A-2F97-4646-B321-BCF2A4D9A72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07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B610-2442-4500-8AE4-9E4701D0956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3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18FFC-F27F-4A0D-AF55-1E243523A68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6D17-FAB3-4141-B8B9-3A21EE87F1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553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1F4A7-9B6A-4419-B746-C4CFE90DA1A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982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FD434-0DBC-45CC-8B9B-AD2E5B4748C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8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87DA-9394-4D3B-BE95-9A85CC19FE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4391-C20B-470B-B9FC-432CDE8D3E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3E3A-CD55-44A5-BF2D-CFC16CB50B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748C-5C15-4084-BD60-79105058F8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E8C3-6340-42CB-8775-CB90E1AD46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7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5D3C-87AA-4D9B-A1D5-B4F856E94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50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A154-7FF0-4537-82E7-88331E9DC1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8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4078-4231-4BFC-A1A5-3B82FDC9F1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F166-5726-458E-AFDF-82CEB241EC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47CC-C058-48A4-8DCB-75697E6C38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97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6D17-FAB3-4141-B8B9-3A21EE87F1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87DA-9394-4D3B-BE95-9A85CC19FE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85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4391-C20B-470B-B9FC-432CDE8D3E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3E3A-CD55-44A5-BF2D-CFC16CB50B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7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748C-5C15-4084-BD60-79105058F8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9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E8C3-6340-42CB-8775-CB90E1AD46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4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5D3C-87AA-4D9B-A1D5-B4F856E94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A154-7FF0-4537-82E7-88331E9DC1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4078-4231-4BFC-A1A5-3B82FDC9F1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23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F166-5726-458E-AFDF-82CEB241EC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5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47CC-C058-48A4-8DCB-75697E6C38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82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77DB-26AB-431F-8960-A432A4C8B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72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4B9E-3B7E-41DC-BE3B-E7C53BC6A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7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1EFB-33C7-40DA-A629-AD7504CFA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02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110C-1592-4619-9578-644B99399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89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7E6E-A242-4C84-A332-E0D53DE8B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1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5754-6AC5-4775-80EC-1E481D3FF8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7C1B-7079-474C-89C5-BC18DB6ED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53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458F-864F-4C25-B8ED-515D0F8CDA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FA1-5B95-452E-99AD-18A11603BA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06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0ED2-25F2-4105-8035-298F755DF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0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FCEB-AAFF-40A9-9236-49EA39127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5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7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57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6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0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56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9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6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53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8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64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56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30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56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7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04" y="2180502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56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4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93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04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04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04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7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04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0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7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911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7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11" y="2250911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7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6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7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82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82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15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9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03" y="5260146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4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71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10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4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202" y="67574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56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202" y="5951830"/>
            <a:ext cx="5922209" cy="365125"/>
          </a:xfrm>
        </p:spPr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56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60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5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26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52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55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02" y="2180502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52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6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89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02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02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69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02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3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69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907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67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9" y="2250907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67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52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69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12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02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11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57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01" y="5260142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612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38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8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41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200" y="675741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52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200" y="5951826"/>
            <a:ext cx="5922209" cy="365125"/>
          </a:xfrm>
        </p:spPr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52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312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4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6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20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6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01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9" y="2180502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46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83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9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9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0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6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9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1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6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901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6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6" y="2250901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6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56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63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8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59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5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8" y="5260136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0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39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5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7" y="67573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6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7" y="5951820"/>
            <a:ext cx="5922209" cy="365125"/>
          </a:xfrm>
        </p:spPr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6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620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52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5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684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2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063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26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188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11/30/2016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0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11/30/2016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algn="l"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4D8FAD6-3160-4CA4-963E-56E252292C1D}" type="slidenum">
              <a:rPr lang="en-GB" altLang="en-US" b="0" smtClean="0">
                <a:solidFill>
                  <a:srgbClr val="000000"/>
                </a:solidFill>
                <a:latin typeface="Arial"/>
                <a:cs typeface="Arial" charset="0"/>
              </a:rPr>
              <a:pPr/>
              <a:t>‹#›</a:t>
            </a:fld>
            <a:endParaRPr lang="en-GB" altLang="en-US" b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algn="l"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A48379D-881B-4722-AB1C-3AE42D43A60A}" type="slidenum">
              <a:rPr lang="en-GB" altLang="en-US" b="0" smtClean="0">
                <a:solidFill>
                  <a:srgbClr val="000000"/>
                </a:solidFill>
                <a:latin typeface="Arial"/>
                <a:cs typeface="Arial" charset="0"/>
              </a:rPr>
              <a:pPr/>
              <a:t>‹#›</a:t>
            </a:fld>
            <a:endParaRPr lang="en-GB" altLang="en-US" b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3D574-AC69-4DC6-B9DB-4E473B9AAB03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3D574-AC69-4DC6-B9DB-4E473B9AAB03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F4F7D0-2787-4D0F-A8A1-B66AFB86C3E2}" type="slidenum">
              <a:rPr lang="en-US" b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8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73" y="5956156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30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34" y="5956156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15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71" y="5956152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26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32" y="5956152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0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8" y="5956146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20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9" y="5956146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303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b="0" dirty="0">
                <a:solidFill>
                  <a:srgbClr val="903163"/>
                </a:solidFill>
                <a:latin typeface="Gill Sans MT" panose="020B0502020104020203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903163"/>
              </a:solidFill>
              <a:latin typeface="Gill Sans MT" panose="020B050202010402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66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im.hunt@patientopinion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communities/blogs/_layouts/ihi/community/blog/itemview.aspx?List=7d1126ec-8f63-4a3b-9926-c44ea3036813&amp;ID=31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168352"/>
          </a:xfrm>
        </p:spPr>
        <p:txBody>
          <a:bodyPr/>
          <a:lstStyle/>
          <a:p>
            <a:r>
              <a:rPr lang="en-GB" sz="4800" dirty="0" smtClean="0">
                <a:solidFill>
                  <a:srgbClr val="00B050"/>
                </a:solidFill>
              </a:rPr>
              <a:t>Patient Opinion in Ireland</a:t>
            </a:r>
            <a:endParaRPr lang="en-GB" altLang="en-US" sz="4800" dirty="0" smtClean="0">
              <a:solidFill>
                <a:srgbClr val="00B05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293096"/>
            <a:ext cx="7016750" cy="2160240"/>
          </a:xfrm>
        </p:spPr>
        <p:txBody>
          <a:bodyPr/>
          <a:lstStyle/>
          <a:p>
            <a:pPr algn="l"/>
            <a:r>
              <a:rPr lang="en-GB" altLang="en-US" sz="3600" dirty="0" smtClean="0"/>
              <a:t> </a:t>
            </a:r>
          </a:p>
          <a:p>
            <a:pPr algn="l"/>
            <a:endParaRPr lang="en-GB" altLang="en-US" sz="3600" dirty="0" smtClean="0"/>
          </a:p>
          <a:p>
            <a:pPr algn="l"/>
            <a:r>
              <a:rPr lang="en-GB" altLang="en-US" sz="3600" dirty="0" smtClean="0">
                <a:hlinkClick r:id="rId2"/>
              </a:rPr>
              <a:t>Tim.hunt@patientopinion.org.uk</a:t>
            </a:r>
            <a:endParaRPr lang="en-GB" altLang="en-US" sz="3600" dirty="0" smtClean="0"/>
          </a:p>
          <a:p>
            <a:pPr algn="l"/>
            <a:endParaRPr lang="en-GB" altLang="en-US" sz="3600" dirty="0" smtClean="0"/>
          </a:p>
          <a:p>
            <a:pPr algn="l"/>
            <a:r>
              <a:rPr lang="en-GB" altLang="en-US" dirty="0" smtClean="0">
                <a:solidFill>
                  <a:srgbClr val="66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0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107950" y="260351"/>
            <a:ext cx="8770938" cy="5935640"/>
            <a:chOff x="107950" y="260350"/>
            <a:chExt cx="8770938" cy="5935341"/>
          </a:xfrm>
        </p:grpSpPr>
        <p:sp>
          <p:nvSpPr>
            <p:cNvPr id="7171" name="Oval 4"/>
            <p:cNvSpPr>
              <a:spLocks noChangeArrowheads="1"/>
            </p:cNvSpPr>
            <p:nvPr/>
          </p:nvSpPr>
          <p:spPr bwMode="auto">
            <a:xfrm>
              <a:off x="1042988" y="2041525"/>
              <a:ext cx="941387" cy="10969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z="1400" b="0" smtClean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131888" y="2382838"/>
              <a:ext cx="605422" cy="30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Story</a:t>
              </a: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7173" name="AutoShape 6"/>
            <p:cNvSpPr>
              <a:spLocks noChangeArrowheads="1"/>
            </p:cNvSpPr>
            <p:nvPr/>
          </p:nvSpPr>
          <p:spPr bwMode="auto">
            <a:xfrm>
              <a:off x="1985963" y="2520950"/>
              <a:ext cx="400050" cy="273050"/>
            </a:xfrm>
            <a:prstGeom prst="rightArrow">
              <a:avLst>
                <a:gd name="adj1" fmla="val 50000"/>
                <a:gd name="adj2" fmla="val 366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FontTx/>
                <a:buNone/>
              </a:pPr>
              <a:endParaRPr lang="en-US" altLang="en-US" sz="1400" b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2384425" y="2316163"/>
              <a:ext cx="966788" cy="523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Relevant staff </a:t>
              </a: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3408363" y="2452688"/>
              <a:ext cx="739775" cy="25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000" b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Response</a:t>
              </a: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4205288" y="2452688"/>
              <a:ext cx="911225" cy="25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000" b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Comment 1</a:t>
              </a:r>
            </a:p>
          </p:txBody>
        </p:sp>
        <p:grpSp>
          <p:nvGrpSpPr>
            <p:cNvPr id="7177" name="Group 10"/>
            <p:cNvGrpSpPr>
              <a:grpSpLocks/>
            </p:cNvGrpSpPr>
            <p:nvPr/>
          </p:nvGrpSpPr>
          <p:grpSpPr bwMode="auto">
            <a:xfrm>
              <a:off x="107950" y="2178050"/>
              <a:ext cx="721876" cy="822325"/>
              <a:chOff x="158" y="572"/>
              <a:chExt cx="575" cy="545"/>
            </a:xfrm>
          </p:grpSpPr>
          <p:sp>
            <p:nvSpPr>
              <p:cNvPr id="7201" name="Oval 11"/>
              <p:cNvSpPr>
                <a:spLocks noChangeArrowheads="1"/>
              </p:cNvSpPr>
              <p:nvPr/>
            </p:nvSpPr>
            <p:spPr bwMode="auto">
              <a:xfrm>
                <a:off x="158" y="572"/>
                <a:ext cx="545" cy="5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0" hangingPunct="0">
                  <a:spcBef>
                    <a:spcPct val="0"/>
                  </a:spcBef>
                  <a:buFontTx/>
                  <a:buNone/>
                </a:pPr>
                <a:endParaRPr lang="en-US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7202" name="Text Box 12"/>
              <p:cNvSpPr txBox="1">
                <a:spLocks noChangeArrowheads="1"/>
              </p:cNvSpPr>
              <p:nvPr/>
            </p:nvSpPr>
            <p:spPr bwMode="auto">
              <a:xfrm>
                <a:off x="172" y="765"/>
                <a:ext cx="5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Patient</a:t>
                </a:r>
              </a:p>
            </p:txBody>
          </p:sp>
        </p:grpSp>
        <p:sp>
          <p:nvSpPr>
            <p:cNvPr id="7178" name="AutoShape 13"/>
            <p:cNvSpPr>
              <a:spLocks noChangeArrowheads="1"/>
            </p:cNvSpPr>
            <p:nvPr/>
          </p:nvSpPr>
          <p:spPr bwMode="auto">
            <a:xfrm>
              <a:off x="790575" y="2520950"/>
              <a:ext cx="227013" cy="27305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FontTx/>
                <a:buNone/>
              </a:pPr>
              <a:endParaRPr lang="en-US" altLang="en-US" sz="1400" b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7179" name="AutoShape 14"/>
            <p:cNvCxnSpPr>
              <a:cxnSpLocks noChangeShapeType="1"/>
            </p:cNvCxnSpPr>
            <p:nvPr/>
          </p:nvCxnSpPr>
          <p:spPr bwMode="auto">
            <a:xfrm rot="5400000" flipH="1">
              <a:off x="1976438" y="650875"/>
              <a:ext cx="274638" cy="3328987"/>
            </a:xfrm>
            <a:prstGeom prst="curvedConnector3">
              <a:avLst>
                <a:gd name="adj1" fmla="val 27582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0" name="Text Box 15"/>
            <p:cNvSpPr txBox="1">
              <a:spLocks noChangeArrowheads="1"/>
            </p:cNvSpPr>
            <p:nvPr/>
          </p:nvSpPr>
          <p:spPr bwMode="auto">
            <a:xfrm>
              <a:off x="5229225" y="2452688"/>
              <a:ext cx="854075" cy="25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000" b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Comment 2</a:t>
              </a:r>
            </a:p>
          </p:txBody>
        </p:sp>
        <p:cxnSp>
          <p:nvCxnSpPr>
            <p:cNvPr id="7181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2429669" y="745332"/>
              <a:ext cx="249237" cy="4210050"/>
            </a:xfrm>
            <a:prstGeom prst="curvedConnector3">
              <a:avLst>
                <a:gd name="adj1" fmla="val -237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2" name="Text Box 17"/>
            <p:cNvSpPr txBox="1">
              <a:spLocks noChangeArrowheads="1"/>
            </p:cNvSpPr>
            <p:nvPr/>
          </p:nvSpPr>
          <p:spPr bwMode="auto">
            <a:xfrm>
              <a:off x="3579813" y="260350"/>
              <a:ext cx="1820862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Patient Organisations</a:t>
              </a:r>
            </a:p>
          </p:txBody>
        </p:sp>
        <p:sp>
          <p:nvSpPr>
            <p:cNvPr id="7183" name="Text Box 18"/>
            <p:cNvSpPr txBox="1">
              <a:spLocks noChangeArrowheads="1"/>
            </p:cNvSpPr>
            <p:nvPr/>
          </p:nvSpPr>
          <p:spPr bwMode="auto">
            <a:xfrm>
              <a:off x="3921125" y="739775"/>
              <a:ext cx="147955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CQC and Monitor</a:t>
              </a:r>
            </a:p>
          </p:txBody>
        </p:sp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>
              <a:off x="3921125" y="1219200"/>
              <a:ext cx="147955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GP Consortia</a:t>
              </a:r>
            </a:p>
          </p:txBody>
        </p:sp>
        <p:cxnSp>
          <p:nvCxnSpPr>
            <p:cNvPr id="7185" name="AutoShape 20"/>
            <p:cNvCxnSpPr>
              <a:cxnSpLocks noChangeShapeType="1"/>
              <a:stCxn id="7182" idx="3"/>
              <a:endCxn id="7180" idx="0"/>
            </p:cNvCxnSpPr>
            <p:nvPr/>
          </p:nvCxnSpPr>
          <p:spPr bwMode="auto">
            <a:xfrm>
              <a:off x="5400675" y="439738"/>
              <a:ext cx="255588" cy="20129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1"/>
            <p:cNvCxnSpPr>
              <a:cxnSpLocks noChangeShapeType="1"/>
              <a:stCxn id="7183" idx="3"/>
              <a:endCxn id="7180" idx="0"/>
            </p:cNvCxnSpPr>
            <p:nvPr/>
          </p:nvCxnSpPr>
          <p:spPr bwMode="auto">
            <a:xfrm>
              <a:off x="5400675" y="920750"/>
              <a:ext cx="255588" cy="15319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AutoShape 22"/>
            <p:cNvCxnSpPr>
              <a:cxnSpLocks noChangeShapeType="1"/>
              <a:stCxn id="7184" idx="3"/>
              <a:endCxn id="7180" idx="0"/>
            </p:cNvCxnSpPr>
            <p:nvPr/>
          </p:nvCxnSpPr>
          <p:spPr bwMode="auto">
            <a:xfrm>
              <a:off x="5400675" y="1398588"/>
              <a:ext cx="255588" cy="1054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8" name="Line 23"/>
            <p:cNvSpPr>
              <a:spLocks noChangeShapeType="1"/>
            </p:cNvSpPr>
            <p:nvPr/>
          </p:nvSpPr>
          <p:spPr bwMode="auto">
            <a:xfrm>
              <a:off x="3351213" y="2659063"/>
              <a:ext cx="571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GB" sz="1800" b="0" smtClean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>
              <a:off x="4148138" y="2589213"/>
              <a:ext cx="571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GB" sz="1800" b="0" smtClean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90" name="Line 25"/>
            <p:cNvSpPr>
              <a:spLocks noChangeShapeType="1"/>
            </p:cNvSpPr>
            <p:nvPr/>
          </p:nvSpPr>
          <p:spPr bwMode="auto">
            <a:xfrm>
              <a:off x="5114925" y="2589213"/>
              <a:ext cx="1143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GB" sz="1800" b="0" smtClean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91" name="Text Box 26"/>
            <p:cNvSpPr txBox="1">
              <a:spLocks noChangeArrowheads="1"/>
            </p:cNvSpPr>
            <p:nvPr/>
          </p:nvSpPr>
          <p:spPr bwMode="auto">
            <a:xfrm>
              <a:off x="2782888" y="4095750"/>
              <a:ext cx="2617787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HealthWatch, H&amp;W Boards</a:t>
              </a:r>
            </a:p>
          </p:txBody>
        </p:sp>
        <p:sp>
          <p:nvSpPr>
            <p:cNvPr id="7192" name="Text Box 27"/>
            <p:cNvSpPr txBox="1">
              <a:spLocks noChangeArrowheads="1"/>
            </p:cNvSpPr>
            <p:nvPr/>
          </p:nvSpPr>
          <p:spPr bwMode="auto">
            <a:xfrm>
              <a:off x="2327275" y="4713288"/>
              <a:ext cx="3073400" cy="315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4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National government, and  MPs</a:t>
              </a:r>
            </a:p>
          </p:txBody>
        </p:sp>
        <p:cxnSp>
          <p:nvCxnSpPr>
            <p:cNvPr id="7193" name="AutoShape 28"/>
            <p:cNvCxnSpPr>
              <a:cxnSpLocks noChangeShapeType="1"/>
              <a:stCxn id="7191" idx="3"/>
              <a:endCxn id="7180" idx="2"/>
            </p:cNvCxnSpPr>
            <p:nvPr/>
          </p:nvCxnSpPr>
          <p:spPr bwMode="auto">
            <a:xfrm flipV="1">
              <a:off x="5400675" y="2752725"/>
              <a:ext cx="255588" cy="15224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AutoShape 29"/>
            <p:cNvCxnSpPr>
              <a:cxnSpLocks noChangeShapeType="1"/>
              <a:stCxn id="7192" idx="3"/>
              <a:endCxn id="7180" idx="2"/>
            </p:cNvCxnSpPr>
            <p:nvPr/>
          </p:nvCxnSpPr>
          <p:spPr bwMode="auto">
            <a:xfrm flipV="1">
              <a:off x="5400675" y="2752725"/>
              <a:ext cx="255588" cy="21399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5" name="Text Box 30"/>
            <p:cNvSpPr txBox="1">
              <a:spLocks noChangeArrowheads="1"/>
            </p:cNvSpPr>
            <p:nvPr/>
          </p:nvSpPr>
          <p:spPr bwMode="auto">
            <a:xfrm>
              <a:off x="1530350" y="1493838"/>
              <a:ext cx="1146468" cy="21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GB" altLang="en-US" sz="8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Automatic notification </a:t>
              </a:r>
            </a:p>
          </p:txBody>
        </p:sp>
        <p:sp>
          <p:nvSpPr>
            <p:cNvPr id="7196" name="Text Box 31"/>
            <p:cNvSpPr txBox="1">
              <a:spLocks noChangeArrowheads="1"/>
            </p:cNvSpPr>
            <p:nvPr/>
          </p:nvSpPr>
          <p:spPr bwMode="auto">
            <a:xfrm>
              <a:off x="2212975" y="3548063"/>
              <a:ext cx="1168910" cy="21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GB" altLang="en-US" sz="800" b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Comment from patient </a:t>
              </a:r>
            </a:p>
          </p:txBody>
        </p:sp>
        <p:sp>
          <p:nvSpPr>
            <p:cNvPr id="7197" name="Text Box 15"/>
            <p:cNvSpPr txBox="1">
              <a:spLocks noChangeArrowheads="1"/>
            </p:cNvSpPr>
            <p:nvPr/>
          </p:nvSpPr>
          <p:spPr bwMode="auto">
            <a:xfrm>
              <a:off x="6156325" y="2492375"/>
              <a:ext cx="1527175" cy="25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GB" altLang="en-US" sz="1000" b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Service improvement</a:t>
              </a:r>
            </a:p>
          </p:txBody>
        </p:sp>
        <p:sp>
          <p:nvSpPr>
            <p:cNvPr id="7198" name="Line 24"/>
            <p:cNvSpPr>
              <a:spLocks noChangeShapeType="1"/>
            </p:cNvSpPr>
            <p:nvPr/>
          </p:nvSpPr>
          <p:spPr bwMode="auto">
            <a:xfrm>
              <a:off x="6083300" y="2589213"/>
              <a:ext cx="5556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GB" sz="1800" b="0" smtClean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99" name="Text Box 38"/>
            <p:cNvSpPr txBox="1">
              <a:spLocks noChangeArrowheads="1"/>
            </p:cNvSpPr>
            <p:nvPr/>
          </p:nvSpPr>
          <p:spPr bwMode="auto">
            <a:xfrm>
              <a:off x="2343831" y="5734049"/>
              <a:ext cx="3948517" cy="46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GB" altLang="en-US" sz="2400" b="0" smtClean="0">
                  <a:solidFill>
                    <a:srgbClr val="000000"/>
                  </a:solidFill>
                  <a:cs typeface="Arial" charset="0"/>
                </a:rPr>
                <a:t>What happens to your story</a:t>
              </a:r>
            </a:p>
          </p:txBody>
        </p:sp>
        <p:pic>
          <p:nvPicPr>
            <p:cNvPr id="720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0" t="37573" r="19786" b="34911"/>
            <a:stretch>
              <a:fillRect/>
            </a:stretch>
          </p:blipFill>
          <p:spPr bwMode="auto">
            <a:xfrm>
              <a:off x="5795963" y="3225800"/>
              <a:ext cx="3082925" cy="20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0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Patient Opinion in Ireland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Postings from across Ireland-Providers alerted with positive reactions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Sligo subscription in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HSE agreed to widget on the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Increased activity on social media-Facebook and Twitter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90" y="1082675"/>
            <a:ext cx="6108722" cy="51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484" y="726031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srgbClr val="B1004D"/>
                </a:solidFill>
                <a:latin typeface="Gill Sans MT" panose="020B0502020104020203"/>
              </a:rPr>
              <a:t>Patient </a:t>
            </a:r>
            <a:r>
              <a:rPr lang="en-GB" sz="2800" b="0" dirty="0">
                <a:solidFill>
                  <a:srgbClr val="B1004D"/>
                </a:solidFill>
                <a:latin typeface="Gill Sans MT" panose="020B0502020104020203"/>
              </a:rPr>
              <a:t>Opinion </a:t>
            </a:r>
            <a:r>
              <a:rPr lang="en-GB" sz="2800" b="0" dirty="0" smtClean="0">
                <a:solidFill>
                  <a:srgbClr val="B1004D"/>
                </a:solidFill>
                <a:latin typeface="Gill Sans MT" panose="020B0502020104020203"/>
              </a:rPr>
              <a:t>in </a:t>
            </a:r>
            <a:r>
              <a:rPr lang="en-GB" sz="2800" b="0" dirty="0">
                <a:solidFill>
                  <a:srgbClr val="B1004D"/>
                </a:solidFill>
                <a:latin typeface="Gill Sans MT" panose="020B0502020104020203"/>
              </a:rPr>
              <a:t>Scotland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484" y="1854562"/>
            <a:ext cx="2182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All territorial health board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prstClr val="black"/>
              </a:solidFill>
              <a:latin typeface="Gill Sans MT" panose="020B0502020104020203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Scotland wide services</a:t>
            </a:r>
            <a:endParaRPr lang="en-GB" sz="1400" dirty="0">
              <a:solidFill>
                <a:prstClr val="black"/>
              </a:solidFill>
              <a:latin typeface="Gill Sans MT" panose="020B0502020104020203"/>
            </a:endParaRP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Scottish Ambulance Service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NHS 24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Golden Jubilee National Hospital</a:t>
            </a:r>
            <a:b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</a:br>
            <a:endParaRPr lang="en-GB" sz="1400" dirty="0" smtClean="0">
              <a:solidFill>
                <a:prstClr val="black"/>
              </a:solidFill>
              <a:latin typeface="Gill Sans MT" panose="020B0502020104020203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National Services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Healthcare Improvement Scotland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NHS Education for Scotland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  <a:t>NHS National Services Scotland</a:t>
            </a:r>
            <a:br>
              <a:rPr lang="en-GB" sz="1400" dirty="0" smtClean="0">
                <a:solidFill>
                  <a:prstClr val="black"/>
                </a:solidFill>
                <a:latin typeface="Gill Sans MT" panose="020B0502020104020203"/>
              </a:rPr>
            </a:br>
            <a:endParaRPr lang="en-GB" sz="1400" dirty="0" smtClean="0">
              <a:solidFill>
                <a:prstClr val="black"/>
              </a:solidFill>
              <a:latin typeface="Gill Sans MT" panose="020B0502020104020203"/>
            </a:endParaRP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Gill Sans MT" panose="020B0502020104020203"/>
              </a:rPr>
              <a:t>The State Hospital</a:t>
            </a:r>
          </a:p>
        </p:txBody>
      </p:sp>
    </p:spTree>
    <p:extLst>
      <p:ext uri="{BB962C8B-B14F-4D97-AF65-F5344CB8AC3E}">
        <p14:creationId xmlns:p14="http://schemas.microsoft.com/office/powerpoint/2010/main" val="40001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7" y="1622134"/>
            <a:ext cx="6894736" cy="3568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850" y="5293223"/>
            <a:ext cx="406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Facing the Fear of Transparency</a:t>
            </a:r>
            <a:r>
              <a:rPr lang="en-GB" sz="1800" b="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October 2016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Derek </a:t>
            </a:r>
            <a:r>
              <a:rPr lang="en-GB" sz="1800" b="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Feeley</a:t>
            </a:r>
            <a:endParaRPr lang="en-GB" sz="1800" b="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President/CEO, IHI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(formerly CE/DG of NHSScotland)</a:t>
            </a:r>
            <a:endParaRPr lang="en-GB" sz="1800" b="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13106" y="1918952"/>
            <a:ext cx="1043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7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28" y="1418777"/>
            <a:ext cx="4520031" cy="4193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49" y="1469197"/>
            <a:ext cx="2594891" cy="41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9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Berwick Report, August 2013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dirty="0" smtClean="0"/>
              <a:t>Recommendation 8</a:t>
            </a:r>
          </a:p>
          <a:p>
            <a:pPr marL="0" indent="0" eaLnBrk="1" hangingPunct="1">
              <a:buFontTx/>
              <a:buNone/>
            </a:pPr>
            <a:r>
              <a:rPr lang="en-GB" altLang="en-US" dirty="0" smtClean="0"/>
              <a:t>“</a:t>
            </a:r>
            <a:r>
              <a:rPr lang="en-GB" altLang="en-US" dirty="0"/>
              <a:t>All organisations should seek out the patient and carer voice as </a:t>
            </a:r>
            <a:r>
              <a:rPr lang="en-GB" altLang="en-US" b="1" dirty="0">
                <a:solidFill>
                  <a:srgbClr val="FF0066"/>
                </a:solidFill>
              </a:rPr>
              <a:t>an essential asset </a:t>
            </a:r>
            <a:r>
              <a:rPr lang="en-GB" altLang="en-US" dirty="0"/>
              <a:t>in monitoring the safety </a:t>
            </a:r>
            <a:r>
              <a:rPr lang="en-GB" altLang="en-US" dirty="0" smtClean="0"/>
              <a:t>and </a:t>
            </a:r>
            <a:r>
              <a:rPr lang="en-GB" altLang="en-US" dirty="0"/>
              <a:t>quality of care.”</a:t>
            </a:r>
            <a:endParaRPr lang="en-GB" altLang="en-US" dirty="0" smtClean="0"/>
          </a:p>
          <a:p>
            <a:pPr marL="0" indent="0" eaLnBrk="1" hangingPunct="1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9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196752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HSE National Healthcare Charter 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quality and safety is to be at the heart of everything that we do, we must understand it from the perspective of patients </a:t>
            </a:r>
          </a:p>
        </p:txBody>
      </p:sp>
    </p:spTree>
    <p:extLst>
      <p:ext uri="{BB962C8B-B14F-4D97-AF65-F5344CB8AC3E}">
        <p14:creationId xmlns:p14="http://schemas.microsoft.com/office/powerpoint/2010/main" val="161216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27384"/>
            <a:ext cx="59055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" y="4077072"/>
            <a:ext cx="909508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7" y="188640"/>
            <a:ext cx="5591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908720"/>
            <a:ext cx="4392488" cy="57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9" y="2924944"/>
            <a:ext cx="868987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dirty="0" smtClean="0"/>
              <a:t>STORY WIDGETS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25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Patient Opinion is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Independent</a:t>
            </a:r>
          </a:p>
          <a:p>
            <a:pPr marL="0" indent="0">
              <a:buNone/>
            </a:pPr>
            <a:r>
              <a:rPr lang="en-GB" dirty="0" smtClean="0"/>
              <a:t>Not for profit</a:t>
            </a:r>
          </a:p>
          <a:p>
            <a:pPr marL="0" indent="0">
              <a:buNone/>
            </a:pPr>
            <a:r>
              <a:rPr lang="en-GB" dirty="0" smtClean="0"/>
              <a:t>Social Enterprise</a:t>
            </a:r>
          </a:p>
          <a:p>
            <a:pPr marL="0" indent="0">
              <a:buNone/>
            </a:pPr>
            <a:r>
              <a:rPr lang="en-GB" dirty="0" smtClean="0"/>
              <a:t>Integrated Across Health and Social Care</a:t>
            </a:r>
          </a:p>
          <a:p>
            <a:pPr marL="0" indent="0">
              <a:buNone/>
            </a:pPr>
            <a:r>
              <a:rPr lang="en-GB" dirty="0" smtClean="0"/>
              <a:t>Carefully moderated</a:t>
            </a:r>
          </a:p>
          <a:p>
            <a:pPr marL="0" indent="0">
              <a:buNone/>
            </a:pPr>
            <a:r>
              <a:rPr lang="en-GB" dirty="0" smtClean="0"/>
              <a:t>International-(Scotland, Ireland, Australia, England)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4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001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8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627322" y="836615"/>
            <a:ext cx="15128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Care Home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627322" y="4581543"/>
            <a:ext cx="15128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dirty="0" smtClean="0">
                <a:solidFill>
                  <a:srgbClr val="000000"/>
                </a:solidFill>
              </a:rPr>
              <a:t>Care Provider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482850" y="3284543"/>
            <a:ext cx="165735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Step down facility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386272" y="1512906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859338" y="2060593"/>
            <a:ext cx="2087562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Local NHS FT hospital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392622" y="2622568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392622" y="3933827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456122" y="5583256"/>
            <a:ext cx="17287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Community physio</a:t>
            </a:r>
          </a:p>
        </p:txBody>
      </p:sp>
      <p:cxnSp>
        <p:nvCxnSpPr>
          <p:cNvPr id="9226" name="AutoShape 13"/>
          <p:cNvCxnSpPr>
            <a:cxnSpLocks noChangeShapeType="1"/>
            <a:stCxn id="9218" idx="3"/>
            <a:endCxn id="9221" idx="0"/>
          </p:cNvCxnSpPr>
          <p:nvPr/>
        </p:nvCxnSpPr>
        <p:spPr bwMode="auto">
          <a:xfrm>
            <a:off x="4140209" y="993793"/>
            <a:ext cx="1001713" cy="519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5003800" y="177324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GB" sz="1800" b="0" smtClean="0">
              <a:solidFill>
                <a:srgbClr val="000000"/>
              </a:solidFill>
            </a:endParaRP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5003800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GB" sz="1800" b="0" smtClean="0">
              <a:solidFill>
                <a:srgbClr val="000000"/>
              </a:solidFill>
            </a:endParaRPr>
          </a:p>
        </p:txBody>
      </p:sp>
      <p:cxnSp>
        <p:nvCxnSpPr>
          <p:cNvPr id="9229" name="AutoShape 16"/>
          <p:cNvCxnSpPr>
            <a:cxnSpLocks noChangeShapeType="1"/>
            <a:stCxn id="9223" idx="2"/>
            <a:endCxn id="9220" idx="0"/>
          </p:cNvCxnSpPr>
          <p:nvPr/>
        </p:nvCxnSpPr>
        <p:spPr bwMode="auto">
          <a:xfrm rot="5400000">
            <a:off x="4056071" y="2192338"/>
            <a:ext cx="347663" cy="18367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17"/>
          <p:cNvCxnSpPr>
            <a:cxnSpLocks noChangeShapeType="1"/>
            <a:stCxn id="9220" idx="2"/>
            <a:endCxn id="9224" idx="0"/>
          </p:cNvCxnSpPr>
          <p:nvPr/>
        </p:nvCxnSpPr>
        <p:spPr bwMode="auto">
          <a:xfrm rot="16200000" flipH="1">
            <a:off x="4062413" y="2847975"/>
            <a:ext cx="334962" cy="18367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18"/>
          <p:cNvCxnSpPr>
            <a:cxnSpLocks noChangeShapeType="1"/>
            <a:stCxn id="9224" idx="2"/>
            <a:endCxn id="9219" idx="0"/>
          </p:cNvCxnSpPr>
          <p:nvPr/>
        </p:nvCxnSpPr>
        <p:spPr bwMode="auto">
          <a:xfrm rot="5400000">
            <a:off x="4099728" y="3532999"/>
            <a:ext cx="333375" cy="1763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20"/>
          <p:cNvCxnSpPr>
            <a:cxnSpLocks noChangeShapeType="1"/>
            <a:stCxn id="9225" idx="0"/>
            <a:endCxn id="9219" idx="2"/>
          </p:cNvCxnSpPr>
          <p:nvPr/>
        </p:nvCxnSpPr>
        <p:spPr bwMode="auto">
          <a:xfrm rot="16200000" flipV="1">
            <a:off x="4009231" y="4271178"/>
            <a:ext cx="687388" cy="1936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3" name="Text Box 21"/>
          <p:cNvSpPr txBox="1">
            <a:spLocks noChangeArrowheads="1"/>
          </p:cNvSpPr>
          <p:nvPr/>
        </p:nvSpPr>
        <p:spPr bwMode="auto">
          <a:xfrm>
            <a:off x="108217" y="1484314"/>
            <a:ext cx="2730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“The ambulance arrived quickly”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Daughter</a:t>
            </a: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5940936" y="2924183"/>
            <a:ext cx="31983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“We really liked the step down home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but it was awful arriving there at 22.00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after waiting all day for the hospital to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discharge her”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Daughter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-44449" y="5064142"/>
            <a:ext cx="34275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“We used to find residents coming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back to us late at night so it was great to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see the new arrangements working”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 smtClean="0">
                <a:solidFill>
                  <a:srgbClr val="000000"/>
                </a:solidFill>
              </a:rPr>
              <a:t>                           Care home comment</a:t>
            </a:r>
          </a:p>
        </p:txBody>
      </p:sp>
      <p:pic>
        <p:nvPicPr>
          <p:cNvPr id="9236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8346" r="4233" b="23071"/>
          <a:stretch>
            <a:fillRect/>
          </a:stretch>
        </p:blipFill>
        <p:spPr bwMode="auto">
          <a:xfrm>
            <a:off x="7524750" y="6021388"/>
            <a:ext cx="14033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37" name="Picture 25" descr="Care-Opinion-Logo-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8" y="5876943"/>
            <a:ext cx="792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230697" y="620713"/>
            <a:ext cx="53975" cy="5600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39" name="TextBox 14"/>
          <p:cNvSpPr txBox="1">
            <a:spLocks noChangeArrowheads="1"/>
          </p:cNvSpPr>
          <p:nvPr/>
        </p:nvSpPr>
        <p:spPr bwMode="auto">
          <a:xfrm>
            <a:off x="873126" y="115889"/>
            <a:ext cx="7165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000" b="0" smtClean="0">
                <a:solidFill>
                  <a:srgbClr val="000000"/>
                </a:solidFill>
              </a:rPr>
              <a:t>How stories improve integration across health and social care</a:t>
            </a:r>
          </a:p>
        </p:txBody>
      </p:sp>
      <p:sp>
        <p:nvSpPr>
          <p:cNvPr id="9240" name="TextBox 16"/>
          <p:cNvSpPr txBox="1">
            <a:spLocks noChangeArrowheads="1"/>
          </p:cNvSpPr>
          <p:nvPr/>
        </p:nvSpPr>
        <p:spPr bwMode="auto">
          <a:xfrm>
            <a:off x="6372225" y="4633914"/>
            <a:ext cx="2643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800" b="0" i="1" u="sng" smtClean="0">
                <a:solidFill>
                  <a:srgbClr val="0066FF"/>
                </a:solidFill>
              </a:rPr>
              <a:t>Health services</a:t>
            </a:r>
          </a:p>
        </p:txBody>
      </p:sp>
      <p:sp>
        <p:nvSpPr>
          <p:cNvPr id="9241" name="TextBox 37"/>
          <p:cNvSpPr txBox="1">
            <a:spLocks noChangeArrowheads="1"/>
          </p:cNvSpPr>
          <p:nvPr/>
        </p:nvSpPr>
        <p:spPr bwMode="auto">
          <a:xfrm>
            <a:off x="234961" y="4578350"/>
            <a:ext cx="196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800" b="0" i="1" u="sng" smtClean="0">
                <a:solidFill>
                  <a:srgbClr val="FF0000"/>
                </a:solidFill>
              </a:rPr>
              <a:t>Social care</a:t>
            </a:r>
          </a:p>
        </p:txBody>
      </p:sp>
    </p:spTree>
    <p:extLst>
      <p:ext uri="{BB962C8B-B14F-4D97-AF65-F5344CB8AC3E}">
        <p14:creationId xmlns:p14="http://schemas.microsoft.com/office/powerpoint/2010/main" val="37522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8"/>
          <a:stretch>
            <a:fillRect/>
          </a:stretch>
        </p:blipFill>
        <p:spPr bwMode="auto">
          <a:xfrm>
            <a:off x="395297" y="277813"/>
            <a:ext cx="8351837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7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0066"/>
                          </a:solidFill>
                        </a:rPr>
                        <a:t>Old world</a:t>
                      </a:r>
                      <a:endParaRPr lang="en-GB" sz="32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0066"/>
                          </a:solidFill>
                        </a:rPr>
                        <a:t>New world</a:t>
                      </a:r>
                      <a:endParaRPr lang="en-GB" sz="32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Hierarchy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Network</a:t>
                      </a:r>
                      <a:endParaRPr lang="en-GB" sz="3200" dirty="0"/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Broadcast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Conversation</a:t>
                      </a:r>
                      <a:endParaRPr lang="en-GB" sz="3200" dirty="0"/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Hiding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Sharing</a:t>
                      </a:r>
                      <a:endParaRPr lang="en-GB" sz="3200" dirty="0"/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Few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Many</a:t>
                      </a:r>
                      <a:endParaRPr lang="en-GB" sz="3200" dirty="0"/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Closed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Open</a:t>
                      </a:r>
                      <a:endParaRPr lang="en-GB" sz="3200" dirty="0"/>
                    </a:p>
                  </a:txBody>
                  <a:tcPr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Passive recipients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Active participants</a:t>
                      </a:r>
                      <a:endParaRPr lang="en-GB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1331913" y="1268413"/>
            <a:ext cx="6164262" cy="2501900"/>
            <a:chOff x="1032248" y="1988840"/>
            <a:chExt cx="6163967" cy="2501230"/>
          </a:xfrm>
        </p:grpSpPr>
        <p:sp>
          <p:nvSpPr>
            <p:cNvPr id="5" name="Oval 4"/>
            <p:cNvSpPr/>
            <p:nvPr/>
          </p:nvSpPr>
          <p:spPr>
            <a:xfrm>
              <a:off x="1032248" y="2165005"/>
              <a:ext cx="792124" cy="649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333399">
                      <a:lumMod val="75000"/>
                    </a:srgbClr>
                  </a:solidFill>
                </a:rPr>
                <a:t>staff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78622" y="2796661"/>
              <a:ext cx="903245" cy="7284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patient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0078" y="2996632"/>
              <a:ext cx="1584249" cy="4316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000000"/>
                  </a:solidFill>
                </a:rPr>
                <a:t>Conversations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683092" y="3842543"/>
              <a:ext cx="792124" cy="647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333399">
                      <a:lumMod val="75000"/>
                    </a:srgbClr>
                  </a:solidFill>
                </a:rPr>
                <a:t>staff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344970" y="3041070"/>
              <a:ext cx="792125" cy="649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333399">
                      <a:lumMod val="75000"/>
                    </a:srgbClr>
                  </a:solidFill>
                </a:rPr>
                <a:t>staff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137095" y="1988840"/>
              <a:ext cx="792124" cy="647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333399">
                      <a:lumMod val="75000"/>
                    </a:srgbClr>
                  </a:solidFill>
                </a:rPr>
                <a:t>staff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640308" y="2822054"/>
              <a:ext cx="792125" cy="649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400" b="0" dirty="0">
                  <a:solidFill>
                    <a:srgbClr val="333399">
                      <a:lumMod val="75000"/>
                    </a:srgbClr>
                  </a:solidFill>
                </a:rPr>
                <a:t>staff</a:t>
              </a:r>
            </a:p>
          </p:txBody>
        </p:sp>
        <p:cxnSp>
          <p:nvCxnSpPr>
            <p:cNvPr id="3" name="Straight Arrow Connector 2"/>
            <p:cNvCxnSpPr>
              <a:stCxn id="12" idx="6"/>
              <a:endCxn id="8" idx="1"/>
            </p:cNvCxnSpPr>
            <p:nvPr/>
          </p:nvCxnSpPr>
          <p:spPr>
            <a:xfrm>
              <a:off x="3432433" y="3147405"/>
              <a:ext cx="347645" cy="650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5"/>
              <a:endCxn id="8" idx="1"/>
            </p:cNvCxnSpPr>
            <p:nvPr/>
          </p:nvCxnSpPr>
          <p:spPr>
            <a:xfrm>
              <a:off x="2813338" y="2542729"/>
              <a:ext cx="966741" cy="6697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12" idx="2"/>
            </p:cNvCxnSpPr>
            <p:nvPr/>
          </p:nvCxnSpPr>
          <p:spPr>
            <a:xfrm>
              <a:off x="1824372" y="2488768"/>
              <a:ext cx="815936" cy="6586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10" idx="7"/>
            </p:cNvCxnSpPr>
            <p:nvPr/>
          </p:nvCxnSpPr>
          <p:spPr>
            <a:xfrm>
              <a:off x="1824372" y="2488768"/>
              <a:ext cx="196841" cy="6475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7"/>
            </p:cNvCxnSpPr>
            <p:nvPr/>
          </p:nvCxnSpPr>
          <p:spPr>
            <a:xfrm flipV="1">
              <a:off x="2357747" y="3471168"/>
              <a:ext cx="455591" cy="4650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7"/>
              <a:endCxn id="8" idx="1"/>
            </p:cNvCxnSpPr>
            <p:nvPr/>
          </p:nvCxnSpPr>
          <p:spPr>
            <a:xfrm flipV="1">
              <a:off x="2357747" y="3212474"/>
              <a:ext cx="1422332" cy="7237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551721" y="3201365"/>
              <a:ext cx="644494" cy="6491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F&amp;F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69121" y="3782235"/>
              <a:ext cx="646081" cy="6491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F&amp;F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548469" y="2025342"/>
              <a:ext cx="644494" cy="64752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F&amp;F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415202" y="2149134"/>
              <a:ext cx="644494" cy="64752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F&amp;F</a:t>
              </a:r>
            </a:p>
          </p:txBody>
        </p:sp>
        <p:cxnSp>
          <p:nvCxnSpPr>
            <p:cNvPr id="28" name="Straight Arrow Connector 27"/>
            <p:cNvCxnSpPr>
              <a:stCxn id="25" idx="3"/>
              <a:endCxn id="6" idx="0"/>
            </p:cNvCxnSpPr>
            <p:nvPr/>
          </p:nvCxnSpPr>
          <p:spPr>
            <a:xfrm>
              <a:off x="5642127" y="2579232"/>
              <a:ext cx="287323" cy="2174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  <a:endCxn id="6" idx="7"/>
            </p:cNvCxnSpPr>
            <p:nvPr/>
          </p:nvCxnSpPr>
          <p:spPr>
            <a:xfrm flipH="1">
              <a:off x="6250110" y="2701436"/>
              <a:ext cx="258751" cy="2015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3"/>
              <a:endCxn id="8" idx="3"/>
            </p:cNvCxnSpPr>
            <p:nvPr/>
          </p:nvCxnSpPr>
          <p:spPr>
            <a:xfrm flipH="1">
              <a:off x="5364328" y="2579232"/>
              <a:ext cx="277800" cy="6332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3"/>
              <a:endCxn id="6" idx="2"/>
            </p:cNvCxnSpPr>
            <p:nvPr/>
          </p:nvCxnSpPr>
          <p:spPr>
            <a:xfrm flipV="1">
              <a:off x="5364328" y="3161688"/>
              <a:ext cx="114295" cy="507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24" idx="2"/>
            </p:cNvCxnSpPr>
            <p:nvPr/>
          </p:nvCxnSpPr>
          <p:spPr>
            <a:xfrm>
              <a:off x="5351628" y="3447361"/>
              <a:ext cx="417493" cy="6586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6" idx="6"/>
              <a:endCxn id="23" idx="2"/>
            </p:cNvCxnSpPr>
            <p:nvPr/>
          </p:nvCxnSpPr>
          <p:spPr>
            <a:xfrm>
              <a:off x="6381867" y="3161688"/>
              <a:ext cx="169854" cy="363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3" idx="3"/>
            </p:cNvCxnSpPr>
            <p:nvPr/>
          </p:nvCxnSpPr>
          <p:spPr>
            <a:xfrm flipH="1" flipV="1">
              <a:off x="5342104" y="3407685"/>
              <a:ext cx="1303276" cy="3475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t="51112" r="13750" b="27319"/>
          <a:stretch>
            <a:fillRect/>
          </a:stretch>
        </p:blipFill>
        <p:spPr bwMode="auto">
          <a:xfrm>
            <a:off x="5580063" y="4141788"/>
            <a:ext cx="2808287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0" t="37573" r="19786" b="34911"/>
          <a:stretch>
            <a:fillRect/>
          </a:stretch>
        </p:blipFill>
        <p:spPr bwMode="auto">
          <a:xfrm>
            <a:off x="668338" y="4141788"/>
            <a:ext cx="29273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2"/>
          <p:cNvSpPr txBox="1">
            <a:spLocks noChangeArrowheads="1"/>
          </p:cNvSpPr>
          <p:nvPr/>
        </p:nvSpPr>
        <p:spPr bwMode="auto">
          <a:xfrm>
            <a:off x="468313" y="266700"/>
            <a:ext cx="84820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smtClean="0">
                <a:solidFill>
                  <a:srgbClr val="000000"/>
                </a:solidFill>
                <a:cs typeface="Arial" charset="0"/>
              </a:rPr>
              <a:t>Making Communities of Practice and Communities of Solidarity visible to each other 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152525" y="876300"/>
            <a:ext cx="2227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600" b="0" smtClean="0">
                <a:solidFill>
                  <a:srgbClr val="000000"/>
                </a:solidFill>
                <a:cs typeface="Arial" charset="0"/>
              </a:rPr>
              <a:t>Community of practice</a:t>
            </a:r>
          </a:p>
        </p:txBody>
      </p:sp>
      <p:sp>
        <p:nvSpPr>
          <p:cNvPr id="8199" name="TextBox 30"/>
          <p:cNvSpPr txBox="1">
            <a:spLocks noChangeArrowheads="1"/>
          </p:cNvSpPr>
          <p:nvPr/>
        </p:nvSpPr>
        <p:spPr bwMode="auto">
          <a:xfrm>
            <a:off x="5180013" y="876300"/>
            <a:ext cx="2316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600" b="0" smtClean="0">
                <a:solidFill>
                  <a:srgbClr val="000000"/>
                </a:solidFill>
                <a:cs typeface="Arial" charset="0"/>
              </a:rPr>
              <a:t>Community of solidarity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69013" y="6483350"/>
            <a:ext cx="1957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200" b="0" smtClean="0">
                <a:solidFill>
                  <a:srgbClr val="000000"/>
                </a:solidFill>
                <a:cs typeface="Arial" charset="0"/>
              </a:rPr>
              <a:t>F&amp;F = Friends and Family</a:t>
            </a:r>
          </a:p>
        </p:txBody>
      </p:sp>
    </p:spTree>
    <p:extLst>
      <p:ext uri="{BB962C8B-B14F-4D97-AF65-F5344CB8AC3E}">
        <p14:creationId xmlns:p14="http://schemas.microsoft.com/office/powerpoint/2010/main" val="40088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260648"/>
            <a:ext cx="7056784" cy="65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6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4682"/>
            <a:ext cx="4320480" cy="60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644" y="1584100"/>
            <a:ext cx="2753719" cy="379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/>
          <a:stretch/>
        </p:blipFill>
        <p:spPr>
          <a:xfrm>
            <a:off x="472191" y="1584104"/>
            <a:ext cx="2531396" cy="3717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>
          <a:xfrm>
            <a:off x="3166939" y="1545464"/>
            <a:ext cx="2777264" cy="39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What Next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Generate postings over the coming weeks</a:t>
            </a:r>
          </a:p>
          <a:p>
            <a:r>
              <a:rPr lang="en-GB" sz="3600" dirty="0" smtClean="0"/>
              <a:t>Other organisations to discuss their options</a:t>
            </a:r>
          </a:p>
          <a:p>
            <a:r>
              <a:rPr lang="en-GB" sz="3600" dirty="0" smtClean="0"/>
              <a:t>Engage with postings to link with quality and service improvements.</a:t>
            </a:r>
          </a:p>
          <a:p>
            <a:r>
              <a:rPr lang="en-GB" sz="3600" dirty="0" smtClean="0"/>
              <a:t>Follow up e mail from Patient Opinion</a:t>
            </a:r>
          </a:p>
          <a:p>
            <a:r>
              <a:rPr lang="en-GB" sz="3600" dirty="0" smtClean="0"/>
              <a:t>Explore the site</a:t>
            </a:r>
          </a:p>
        </p:txBody>
      </p:sp>
    </p:spTree>
    <p:extLst>
      <p:ext uri="{BB962C8B-B14F-4D97-AF65-F5344CB8AC3E}">
        <p14:creationId xmlns:p14="http://schemas.microsoft.com/office/powerpoint/2010/main" val="113214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1" y="0"/>
            <a:ext cx="99818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32848" cy="487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09625"/>
            <a:ext cx="59150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9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200"/>
            <a:ext cx="69847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Visualisation Overview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045"/>
            <a:ext cx="8435280" cy="446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4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13855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Patient Opinion-Our Mission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sz="2800" b="1" dirty="0">
                <a:solidFill>
                  <a:srgbClr val="444444"/>
                </a:solidFill>
                <a:latin typeface="MuseoSans500"/>
              </a:rPr>
              <a:t>We care about giving people a voice (not a survey), and ensuring their voice is heard (not measured).</a:t>
            </a:r>
            <a:endParaRPr lang="en-GB" sz="2800" dirty="0">
              <a:solidFill>
                <a:srgbClr val="444444"/>
              </a:solidFill>
              <a:latin typeface="MuseoSans500"/>
            </a:endParaRPr>
          </a:p>
          <a:p>
            <a:pPr>
              <a:buFont typeface="Arial"/>
              <a:buChar char="•"/>
            </a:pPr>
            <a:r>
              <a:rPr lang="en-GB" sz="2800" b="1" dirty="0">
                <a:solidFill>
                  <a:srgbClr val="444444"/>
                </a:solidFill>
                <a:latin typeface="MuseoSans500"/>
              </a:rPr>
              <a:t>We start with </a:t>
            </a:r>
            <a:r>
              <a:rPr lang="en-GB" sz="2800" b="1" dirty="0" smtClean="0">
                <a:solidFill>
                  <a:srgbClr val="444444"/>
                </a:solidFill>
                <a:latin typeface="MuseoSans500"/>
              </a:rPr>
              <a:t>the story </a:t>
            </a:r>
            <a:r>
              <a:rPr lang="en-GB" sz="2800" b="1" dirty="0">
                <a:solidFill>
                  <a:srgbClr val="444444"/>
                </a:solidFill>
                <a:latin typeface="MuseoSans500"/>
              </a:rPr>
              <a:t>authors </a:t>
            </a:r>
            <a:r>
              <a:rPr lang="en-GB" sz="2800" b="1" dirty="0" smtClean="0">
                <a:solidFill>
                  <a:srgbClr val="444444"/>
                </a:solidFill>
                <a:latin typeface="MuseoSans500"/>
              </a:rPr>
              <a:t>want to tell, but ensure that its valuable to services. </a:t>
            </a:r>
            <a:endParaRPr lang="en-GB" sz="2800" dirty="0">
              <a:solidFill>
                <a:srgbClr val="444444"/>
              </a:solidFill>
              <a:latin typeface="MuseoSans500"/>
            </a:endParaRPr>
          </a:p>
          <a:p>
            <a:pPr>
              <a:buFont typeface="Arial"/>
              <a:buChar char="•"/>
            </a:pPr>
            <a:r>
              <a:rPr lang="en-GB" sz="2800" b="1" dirty="0">
                <a:solidFill>
                  <a:srgbClr val="444444"/>
                </a:solidFill>
                <a:latin typeface="MuseoSans500"/>
              </a:rPr>
              <a:t>We think we can help change care by connecting people, more than by collecting data.</a:t>
            </a:r>
            <a:endParaRPr lang="en-GB" sz="2800" dirty="0">
              <a:solidFill>
                <a:srgbClr val="444444"/>
              </a:solidFill>
              <a:latin typeface="MuseoSans500"/>
            </a:endParaRPr>
          </a:p>
          <a:p>
            <a:pPr>
              <a:buFont typeface="Arial"/>
              <a:buChar char="•"/>
            </a:pPr>
            <a:r>
              <a:rPr lang="en-GB" sz="2800" b="1" dirty="0">
                <a:solidFill>
                  <a:srgbClr val="444444"/>
                </a:solidFill>
                <a:latin typeface="MuseoSans500"/>
              </a:rPr>
              <a:t>And we do all of this, as far as possible, in public so that everyone can benefit.</a:t>
            </a:r>
            <a:endParaRPr lang="en-GB" sz="2800" dirty="0">
              <a:solidFill>
                <a:srgbClr val="444444"/>
              </a:solidFill>
              <a:latin typeface="MuseoSans50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2416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7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8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9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6424</TotalTime>
  <Words>470</Words>
  <Application>Microsoft Office PowerPoint</Application>
  <PresentationFormat>On-screen Show (4:3)</PresentationFormat>
  <Paragraphs>121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PO-for-the-board</vt:lpstr>
      <vt:lpstr>1_Default Design</vt:lpstr>
      <vt:lpstr>2_Default Design</vt:lpstr>
      <vt:lpstr>3_Default Design</vt:lpstr>
      <vt:lpstr>2_PO-for-the-board</vt:lpstr>
      <vt:lpstr>Dividend</vt:lpstr>
      <vt:lpstr>1_Dividend</vt:lpstr>
      <vt:lpstr>2_Dividend</vt:lpstr>
      <vt:lpstr>3_Dividend</vt:lpstr>
      <vt:lpstr>4_Default Design</vt:lpstr>
      <vt:lpstr>5_Default Design</vt:lpstr>
      <vt:lpstr>Patient Opinion in Ireland</vt:lpstr>
      <vt:lpstr>Patient Opinion is</vt:lpstr>
      <vt:lpstr>PowerPoint Presentation</vt:lpstr>
      <vt:lpstr>PowerPoint Presentation</vt:lpstr>
      <vt:lpstr>PowerPoint Presentation</vt:lpstr>
      <vt:lpstr>PowerPoint Presentation</vt:lpstr>
      <vt:lpstr>Visualisation Overview</vt:lpstr>
      <vt:lpstr>PowerPoint Presentation</vt:lpstr>
      <vt:lpstr>Patient Opinion-Our Mission</vt:lpstr>
      <vt:lpstr>PowerPoint Presentation</vt:lpstr>
      <vt:lpstr>Patient Opinion in Ireland</vt:lpstr>
      <vt:lpstr>PowerPoint Presentation</vt:lpstr>
      <vt:lpstr>PowerPoint Presentation</vt:lpstr>
      <vt:lpstr>PowerPoint Presentation</vt:lpstr>
      <vt:lpstr>Berwick Report, August 2013</vt:lpstr>
      <vt:lpstr>PowerPoint Presentation</vt:lpstr>
      <vt:lpstr>PowerPoint Presentation</vt:lpstr>
      <vt:lpstr>PowerPoint Presentation</vt:lpstr>
      <vt:lpstr>STORY WIDGETS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PowerPoint Presentation</vt:lpstr>
      <vt:lpstr>PowerPoint Presentation</vt:lpstr>
      <vt:lpstr>PowerPoint Presentation</vt:lpstr>
      <vt:lpstr>PowerPoint Presentation</vt:lpstr>
      <vt:lpstr>What Next?</vt:lpstr>
    </vt:vector>
  </TitlesOfParts>
  <Company>healthmatters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Tim Hunt</cp:lastModifiedBy>
  <cp:revision>394</cp:revision>
  <dcterms:created xsi:type="dcterms:W3CDTF">2009-01-20T20:54:59Z</dcterms:created>
  <dcterms:modified xsi:type="dcterms:W3CDTF">2016-11-30T08:07:35Z</dcterms:modified>
</cp:coreProperties>
</file>